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2" r:id="rId7"/>
    <p:sldId id="259" r:id="rId8"/>
    <p:sldId id="261" r:id="rId9"/>
    <p:sldId id="263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61"/>
    <p:restoredTop sz="94718"/>
  </p:normalViewPr>
  <p:slideViewPr>
    <p:cSldViewPr snapToGrid="0" showGuides="1">
      <p:cViewPr varScale="1">
        <p:scale>
          <a:sx n="96" d="100"/>
          <a:sy n="96" d="100"/>
        </p:scale>
        <p:origin x="184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6T01:24:55.528"/>
    </inkml:context>
    <inkml:brush xml:id="br0">
      <inkml:brushProperty name="width" value="0.3" units="cm"/>
      <inkml:brushProperty name="height" value="0.6" units="cm"/>
      <inkml:brushProperty name="color" value="#FF00F4"/>
      <inkml:brushProperty name="tip" value="rectangle"/>
      <inkml:brushProperty name="rasterOp" value="maskPen"/>
    </inkml:brush>
  </inkml:definitions>
  <inkml:trace contextRef="#ctx0" brushRef="#br0">14 123,'96'-1,"0"0,0 1,-6-2,3 0,2-1,1 0,-12 1,3 0,0 1,-1-1,-3-1,8 1,-1-1,-4 1,-9-1,26-2,-20 1,-20 1,-9 1,42-2,-34 3,2-1,0 1,-3 0,29-1,-33 4,-12 0,11 0,3 0,-1-1,-17 0,-18 0,-6 0,3 1,13 0,8 0,6 0,-2-1,4 2,-2-1,-8 1,-8-1,-13-1,-4 0,3 2,-1-2,2 3,-3-1,1-1,2 0,0 1,-2-1,-73 13,-5-4,-2-1,-6 0,12-3,1-2,3 0,1-1,-40 1,-4 0,14 0,9-1,10 0,-1-1,-19 1,30-2,-2-1,-7 1,0-1,3 0,-2-1,-23 1,-5 0,-9 0,0 0,1 0,1 0,10-1,6 0,27 0,4 0,-31 2,8 0,3 0,16-1,14-1,9 0,0 0,-7 0,-6 0,0 0,10 0,9 0,7 0,-2 0,-4 0,4 0,-4 0,-2 1,2 0,-4 0,8 0,2-2,-1-1,7-4,4-24,7 1,5-18,5 15,0 11,-1 9,13 4,25-4,32-1,-25 7,3 1,4 2,1 1,-3 1,-1 2,-1-1,0 1,8 1,3 0,18 1,4 1,6 0,0 0,-6 0,-5 0,-17-1,-8 0,13 3,-10-1,7 2,11 2,16 2,-1 0,-17-1,-16-2,-11-1,3-1,3 1,-2-1,-11-1,-7 0,-2-1,8 3,23 2,19 0,1-2,-18-1,-22-1,-14 2,0 0,2 0,5-1,1-1,-3 0,-9-2,-7 1,-2 0,-4 0,-105 1,25-3,-7 0,0-1,-8 0,3 0,-23 0,5 0,17-1,5 0,14 0,1 0,-5-1,-3 0,-16-1,-6 1,18 0,-3 0,-1 0,-2 0,-2 0,1 0,-1 1,1 0,-2 0,-3 0,-1 0,2-1,2 1,1-1,1 0,7 0,0-1,4 0,-18-2,6-1,18 0,5-1,-22-4,23 4,29 2,117-11,3 0,-35 7,9-1,1 0,2 1,1 1,2 0,11-2,3 1,2 0,6 0,1 0,0 0,-3 0,0 1,-2 0,-8 1,-2 0,-1 1,-3 1,0 1,-2 0,-5 1,-1 1,-1 0,27-1,-4 2,-20-1,-6 0,-15 1,-3-1,46-2,-15-1,-13 2,-46-2,-60 3,-24 0,13 0,-3 0,-41 1,-4 1,21 2,5 0,8 1,5-1,-28 3,51-3,35-1,49 2,9-1,10 0,21 0,4-1,3 0,-2 0,-16-2,-7 1,11-1,-36 1,-6 2,-10 0,-5 0,-8 0,-9 4,1 8,-17 4,-35 9,-6-13,-8-4,-19 1,-7-3,17-3,-3-2,0 0,0-1,0-2,2 0,-24-1,4 0,9 0,3 0,17 0,3 0,6 0,0 0,-49 0,5 0,2 0,19 0,28 0,26 0,14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8T22:49:08.334"/>
    </inkml:context>
    <inkml:brush xml:id="br0">
      <inkml:brushProperty name="width" value="0.3" units="cm"/>
      <inkml:brushProperty name="height" value="0.6" units="cm"/>
      <inkml:brushProperty name="color" value="#FF00F4"/>
      <inkml:brushProperty name="tip" value="rectangle"/>
      <inkml:brushProperty name="rasterOp" value="maskPen"/>
    </inkml:brush>
  </inkml:definitions>
  <inkml:trace contextRef="#ctx0" brushRef="#br0">267 204,'51'0,"0"0,7 0,1 0,2 0,3 0,23 0,5 0,7 0,1 0,-3 0,-2 0,-5 0,-4 0,-23 0,-2 0,-5 0,-1-1,-4-1,-2 0,40-4,-15-1,-17 1,-16 1,-15 1,-6 2,-4 0,-2 2,4 0,-3-1,-69-7,2 3,-12 0,-7 2,10 1,-2 2,-20 0,-6 0,-7 0,0 0,0-1,2-1,10 1,5-1,21 1,4-1,-25-2,22 1,16-1,14-2,10 1,4-1,-7-1,0 4,-10-3,1 3,-6 0,-3 0,0 0,0-2,6 1,6 2,10 0,98-6,-4-2,4 2,7 2,-17 1,2 1,-9 2,4 1,1 0,5 1,3 0,-1 0,1 0,-1 0,0 0,-7-1,-1 1,-5-2,3 1,-7-1,18-3,-38 0,-33 3,-60 1,-2 1,4 0,-3 0,4 0,-3 0,-12 0,-3 0,-13 2,-2 2,-4 0,0 2,-1 2,2 1,8 0,3 1,12-2,4-1,-34 3,33-5,21-3,10-2,1 0,-2 0,-5 0,-5 0,-8 2,-8 0,-5 3,0 1,14 1,16 0,15 0,72-1,-11-3,7-1,6-1,-9-1,2 0,8 0,6 0,31 3,6 2,-28-1,1 0,1 1,-1 1,1 1,-2 0,-3 0,-1 0,-6 0,4 0,-6 0,35 3,-33-5,-26-3,-21 0,-8-2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7CA1-EE29-64EC-734B-921F75D1E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4ADD-E671-70F6-17AF-16C52AE55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1556F-EB08-08E1-7D20-E91F90FF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5088F-D47B-2632-8B60-34E270B1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4F4C0-8258-F619-43CD-909FF5BC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109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3A5B-A794-8703-6FCE-BD4302ED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2D7BF-B2BE-F542-AFEB-072F68354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517D-1E52-B8B0-B498-DBF79B59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0E1C-0D70-348A-D3A4-0238B69F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A16C-A69E-A500-5513-5AF5673D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206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F859D-FCD9-C5A0-C802-035AEABF4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B7C0D-2870-46AF-9D4A-41B0C6C73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397F-4A0D-5510-98CA-F80485F5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8B603-A304-6F4E-A651-8DCFDDAC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B609-B234-3B62-A1B4-F03B2AEC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968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129D-4678-3684-A2C7-BC4F612D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22EC-BABC-3B1D-DE0D-26662D9E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A94DB-A115-3738-2014-763BAFCE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975C-61C7-CF7D-B5F8-2F9FB5EC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697B-171F-70A7-8DE8-162400E9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815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F479-5681-DC65-69F2-B0CAEBAB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35E63-CAC7-399B-00AA-87610C063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EB799-DED5-525E-7C8C-B7EE8DB4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A1B4-AA43-4C2E-5325-7D827E11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CDBC-00A9-EFD1-D7DF-DC48B921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783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D90E-C2C0-C7B9-5015-05A01459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8228F-E255-84ED-42F4-303631D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3E0F2-A6FA-BD52-DB15-3BDC809A0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C8284-5AF8-D665-B6D8-A27122FB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4091D-7458-21D9-3629-DE632B95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4B6E-A71A-2BA9-EB3D-05E7F077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917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CD38-8E51-AFB2-D0BE-2FD0D431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AA36E-74FA-D838-387D-574FA5202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46A54-4BC8-7D5A-6DD6-3AFB8D0D8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62466-42CA-A335-25F4-680A08B58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135E1-CD59-9D76-0976-042861EF1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F34C8-5595-4EC9-9C71-DF9417F6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10AC9-75AF-0C12-33F1-A813B0F6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52BD3-555E-FB8A-609E-2ED5B2EE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461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8DBC-033A-91B1-A6EB-08B460E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ED93F-FADA-C936-4379-26FABCA8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2A62D-F746-FAB1-B11B-2BE16732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4BF11-D349-0123-3AD6-3C484394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897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45B82-CAF2-B8AF-AC74-3D324A5A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AE327-28B7-413A-B887-A16ADF8A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710E1-CD9C-987A-BD5B-7AC4D74C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750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5C86-B221-D2BF-003E-38C353AE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3E22-7DBA-87B9-9622-152E877B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09845-8DD7-D7E2-BCD2-2453AA628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24D8B-90FA-5CA5-4DC9-8A99C9F9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F04CE-8C53-B2C6-FA4F-D9E75922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7E73-6F75-014A-F08A-039EADCB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168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4F70-825E-1055-16E8-9373263F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40F9F-D1EB-8FDE-52ED-E298F4DB0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B7600-F4C9-54D4-ED5C-CC392BE0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605A-220E-3141-9813-3D67AD9A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B992-867A-9766-81FA-93C6C0C9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742C-4CBB-6BB4-63A7-0FF46802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613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60FF4-DB78-5A06-AAAF-1D37052D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224DF-F987-4ACD-0D76-D2C22524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14316-4C90-A8E9-1E13-8F04AC6EC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C86DA5-E93E-3C41-B626-7371ED24775E}" type="datetimeFigureOut">
              <a:rPr lang="en-CN" smtClean="0"/>
              <a:t>2025/11/29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0EAFE-CBD1-A17A-AD0B-48E7E130C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2134-4556-BF5C-82E8-7CFC2BCD2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142FE5-7394-DF4A-BCE3-68B32253659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622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oogle.com/url?sa=i&amp;url=https%3A%2F%2Fwww.pngegg.com%2Fen%2Fpng-nolzf&amp;psig=AOvVaw0wERkdxUgV3J5ltohNng9g&amp;ust=1764457903567000&amp;source=images&amp;cd=vfe&amp;opi=89978449&amp;ved=0CBgQjhxqFwoTCKjO7oX8lZEDFQAAAAAdAAAAABA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jof9050591" TargetMode="External"/><Relationship Id="rId2" Type="http://schemas.openxmlformats.org/officeDocument/2006/relationships/hyperlink" Target="https://www.gutenberg.org/files/33504/33504-h/33504-h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80%2F713826267" TargetMode="External"/><Relationship Id="rId4" Type="http://schemas.openxmlformats.org/officeDocument/2006/relationships/hyperlink" Target="https://en.wikipedia.org/wiki/Doi_(identifier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C164-A687-7A82-7221-3DBAD2051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Colorimetry and its application in 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denoising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ADFCC-F1CB-9AE5-8107-4875B7E8E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 Newton to Riemann’s Geometric modeling</a:t>
            </a:r>
          </a:p>
        </p:txBody>
      </p:sp>
    </p:spTree>
    <p:extLst>
      <p:ext uri="{BB962C8B-B14F-4D97-AF65-F5344CB8AC3E}">
        <p14:creationId xmlns:p14="http://schemas.microsoft.com/office/powerpoint/2010/main" val="143220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4BB3-142D-AAAD-27D9-71D12D31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Cone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DB41A-1B4C-E88E-6C32-DE006EDD67F6}"/>
              </a:ext>
            </a:extLst>
          </p:cNvPr>
          <p:cNvSpPr txBox="1"/>
          <p:nvPr/>
        </p:nvSpPr>
        <p:spPr>
          <a:xfrm>
            <a:off x="9045829" y="5589146"/>
            <a:ext cx="460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</a:t>
            </a:r>
            <a:r>
              <a:rPr lang="en-CN" sz="700" dirty="0">
                <a:hlinkClick r:id="rId2"/>
              </a:rPr>
              <a:t>ource</a:t>
            </a:r>
            <a:endParaRPr lang="en-CN" sz="700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E773837C-660D-0E6D-EC0D-5D0B36A6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20" y="3429000"/>
            <a:ext cx="3546880" cy="26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Anatomy of Fungal Eye: Fungal Photoreceptors and Signalling Mechanisms">
            <a:extLst>
              <a:ext uri="{FF2B5EF4-FFF2-40B4-BE49-F238E27FC236}">
                <a16:creationId xmlns:a16="http://schemas.microsoft.com/office/drawing/2014/main" id="{9A381E45-C93C-4BAA-E8BE-51587BF1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30" y="1690688"/>
            <a:ext cx="6277416" cy="31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24BBF-2344-A979-FA8D-98BDB9CE4F9D}"/>
              </a:ext>
            </a:extLst>
          </p:cNvPr>
          <p:cNvSpPr txBox="1"/>
          <p:nvPr/>
        </p:nvSpPr>
        <p:spPr>
          <a:xfrm>
            <a:off x="3081454" y="4982646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[4]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F1C3-725B-9945-6639-5DB7F8EFADAC}"/>
              </a:ext>
            </a:extLst>
          </p:cNvPr>
          <p:cNvSpPr txBox="1"/>
          <p:nvPr/>
        </p:nvSpPr>
        <p:spPr>
          <a:xfrm>
            <a:off x="9276020" y="6308209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[5]</a:t>
            </a:r>
          </a:p>
        </p:txBody>
      </p:sp>
    </p:spTree>
    <p:extLst>
      <p:ext uri="{BB962C8B-B14F-4D97-AF65-F5344CB8AC3E}">
        <p14:creationId xmlns:p14="http://schemas.microsoft.com/office/powerpoint/2010/main" val="206602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EB72-E301-227E-D7F5-CA222BA3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1026" name="Picture 2" descr="Color: From Hexcodes to Eyeballs">
            <a:extLst>
              <a:ext uri="{FF2B5EF4-FFF2-40B4-BE49-F238E27FC236}">
                <a16:creationId xmlns:a16="http://schemas.microsoft.com/office/drawing/2014/main" id="{2BA3142C-0087-4F24-9A3B-F54EB76D5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/>
          <a:stretch>
            <a:fillRect/>
          </a:stretch>
        </p:blipFill>
        <p:spPr bwMode="auto">
          <a:xfrm>
            <a:off x="2633382" y="1825625"/>
            <a:ext cx="6925236" cy="43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15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5ABF7-9473-B009-77DD-1A08F7BD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891" y="628029"/>
            <a:ext cx="3918217" cy="531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2EB7A-ACC8-261E-984F-FEF59B7052DF}"/>
              </a:ext>
            </a:extLst>
          </p:cNvPr>
          <p:cNvSpPr txBox="1"/>
          <p:nvPr/>
        </p:nvSpPr>
        <p:spPr>
          <a:xfrm>
            <a:off x="5781651" y="604530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277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CF9CF2-5547-FA03-37D7-72C089D1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79" y="1224022"/>
            <a:ext cx="4156382" cy="440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ADDF3-77C1-5DE2-D5F4-69892523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39" y="1689365"/>
            <a:ext cx="5291667" cy="34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7AB8-9B79-C75E-2B9F-9272E3CA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992C-E666-B5DA-2BF4-C1B47889C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86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65F5-0956-324D-55C3-38B2D968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26DD-59FB-4034-7B98-FF4E8FB6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Vos JJ. From lower to higher </a:t>
            </a:r>
            <a:r>
              <a:rPr lang="en-US" dirty="0" err="1"/>
              <a:t>colour</a:t>
            </a:r>
            <a:r>
              <a:rPr lang="en-US" dirty="0"/>
              <a:t> metrics: a historical account. Clin Exp </a:t>
            </a:r>
            <a:r>
              <a:rPr lang="en-US" dirty="0" err="1"/>
              <a:t>Optom</a:t>
            </a:r>
            <a:r>
              <a:rPr lang="en-US" dirty="0"/>
              <a:t>. 2006 Nov;89(6):348-60. </a:t>
            </a:r>
            <a:r>
              <a:rPr lang="en-US" dirty="0" err="1"/>
              <a:t>doi</a:t>
            </a:r>
            <a:r>
              <a:rPr lang="en-US" dirty="0"/>
              <a:t>: 10.1111/j.1444-0938.2006.00091.x. PMID: 17026602.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The Project Gutenberg eBook of Opticks:, by Sir Isaac Newton, Knt.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Britannica Editors. "spectrum." Encyclopedia Britannica, February 21, 2025. https://</a:t>
            </a:r>
            <a:r>
              <a:rPr lang="en-US" dirty="0" err="1"/>
              <a:t>www.britannica.com</a:t>
            </a:r>
            <a:r>
              <a:rPr lang="en-US" dirty="0"/>
              <a:t>/science/spectrum.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Bayram, Özlem Sarikaya, and Özgür Bayram. 2023. "An Anatomy of Fungal Eye: Fungal Photoreceptors and </a:t>
            </a:r>
            <a:r>
              <a:rPr lang="en-US" dirty="0" err="1"/>
              <a:t>Signalling</a:t>
            </a:r>
            <a:r>
              <a:rPr lang="en-US" dirty="0"/>
              <a:t> Mechanisms" </a:t>
            </a:r>
            <a:r>
              <a:rPr lang="en-US" i="1" dirty="0"/>
              <a:t>Journal of Fungi</a:t>
            </a:r>
            <a:r>
              <a:rPr lang="en-US" dirty="0"/>
              <a:t> 9, no. 5: 591. </a:t>
            </a:r>
            <a:r>
              <a:rPr lang="en-US" dirty="0">
                <a:hlinkClick r:id="rId3"/>
              </a:rPr>
              <a:t>https://doi.org/10.3390/jof9050591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Stiles, WS; Burch, JM (1959). "NPL </a:t>
            </a:r>
            <a:r>
              <a:rPr lang="en-US" dirty="0" err="1"/>
              <a:t>colour</a:t>
            </a:r>
            <a:r>
              <a:rPr lang="en-US" dirty="0"/>
              <a:t>-matching investigation: final report". </a:t>
            </a:r>
            <a:r>
              <a:rPr lang="en-US" i="1" dirty="0" err="1"/>
              <a:t>Optica</a:t>
            </a:r>
            <a:r>
              <a:rPr lang="en-US" i="1" dirty="0"/>
              <a:t> Acta</a:t>
            </a:r>
            <a:r>
              <a:rPr lang="en-US" dirty="0"/>
              <a:t>. </a:t>
            </a:r>
            <a:r>
              <a:rPr lang="en-US" b="1" dirty="0"/>
              <a:t>6</a:t>
            </a:r>
            <a:r>
              <a:rPr lang="en-US" dirty="0"/>
              <a:t>. </a:t>
            </a:r>
            <a:r>
              <a:rPr lang="en-US" dirty="0">
                <a:hlinkClick r:id="rId4" tooltip="Doi (identifier)"/>
              </a:rPr>
              <a:t>doi</a:t>
            </a:r>
            <a:r>
              <a:rPr lang="en-US" dirty="0"/>
              <a:t>:</a:t>
            </a:r>
            <a:r>
              <a:rPr lang="en-US" u="sng" dirty="0">
                <a:hlinkClick r:id="rId5"/>
              </a:rPr>
              <a:t>10.1080/713826267</a:t>
            </a:r>
            <a:r>
              <a:rPr lang="en-US" u="sng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1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lants in a pond&#10;&#10;AI-generated content may be incorrect.">
            <a:extLst>
              <a:ext uri="{FF2B5EF4-FFF2-40B4-BE49-F238E27FC236}">
                <a16:creationId xmlns:a16="http://schemas.microsoft.com/office/drawing/2014/main" id="{72FC8CE1-CF9B-812D-3470-77D9F3C0C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918946" y="1796399"/>
            <a:ext cx="4353601" cy="3265200"/>
          </a:xfrm>
        </p:spPr>
      </p:pic>
      <p:pic>
        <p:nvPicPr>
          <p:cNvPr id="7" name="Picture 6" descr="A body of water with rocks and trees&#10;&#10;AI-generated content may be incorrect.">
            <a:extLst>
              <a:ext uri="{FF2B5EF4-FFF2-40B4-BE49-F238E27FC236}">
                <a16:creationId xmlns:a16="http://schemas.microsoft.com/office/drawing/2014/main" id="{D93EFE01-AB24-ADBE-C58D-3E7B73A1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812" y="1796400"/>
            <a:ext cx="4353600" cy="3265200"/>
          </a:xfrm>
          <a:prstGeom prst="rect">
            <a:avLst/>
          </a:prstGeom>
        </p:spPr>
      </p:pic>
      <p:pic>
        <p:nvPicPr>
          <p:cNvPr id="9" name="Picture 8" descr="A group of red paper with yellow flowers&#10;&#10;AI-generated content may be incorrect.">
            <a:extLst>
              <a:ext uri="{FF2B5EF4-FFF2-40B4-BE49-F238E27FC236}">
                <a16:creationId xmlns:a16="http://schemas.microsoft.com/office/drawing/2014/main" id="{06FAB0BE-66FF-0C78-BF90-3B01AD682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5081" y="1796400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0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plants in a pond&#10;&#10;AI-generated content may be incorrect.">
            <a:extLst>
              <a:ext uri="{FF2B5EF4-FFF2-40B4-BE49-F238E27FC236}">
                <a16:creationId xmlns:a16="http://schemas.microsoft.com/office/drawing/2014/main" id="{41CAFADC-6251-E9C1-50D8-88D08422A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 rot="5400000">
            <a:off x="3918946" y="1796399"/>
            <a:ext cx="4353601" cy="3265200"/>
          </a:xfrm>
        </p:spPr>
      </p:pic>
      <p:pic>
        <p:nvPicPr>
          <p:cNvPr id="14" name="Picture 13" descr="A body of water with rocks and trees&#10;&#10;AI-generated content may be incorrect.">
            <a:extLst>
              <a:ext uri="{FF2B5EF4-FFF2-40B4-BE49-F238E27FC236}">
                <a16:creationId xmlns:a16="http://schemas.microsoft.com/office/drawing/2014/main" id="{632727A5-07FB-10A3-0530-65F14B66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5400000">
            <a:off x="272812" y="1796400"/>
            <a:ext cx="4353600" cy="3265200"/>
          </a:xfrm>
          <a:prstGeom prst="rect">
            <a:avLst/>
          </a:prstGeom>
        </p:spPr>
      </p:pic>
      <p:pic>
        <p:nvPicPr>
          <p:cNvPr id="15" name="Picture 14" descr="A group of red paper with yellow flowers&#10;&#10;AI-generated content may be incorrect.">
            <a:extLst>
              <a:ext uri="{FF2B5EF4-FFF2-40B4-BE49-F238E27FC236}">
                <a16:creationId xmlns:a16="http://schemas.microsoft.com/office/drawing/2014/main" id="{DD79A5D0-3DD2-F6B5-638B-E015E02BE60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 rot="5400000">
            <a:off x="7565081" y="1796400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6AE03-FE53-304E-009B-9764C29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296458"/>
            <a:ext cx="3380076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178B-1A16-61ED-7105-271B3652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118"/>
            <a:ext cx="10515600" cy="1325563"/>
          </a:xfrm>
        </p:spPr>
        <p:txBody>
          <a:bodyPr/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model: Newton’s Idea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0EE1A-2843-4534-C28E-F9F02DE0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962150"/>
            <a:ext cx="3380076" cy="42650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C7E30A-9F22-AFBB-6411-0818D324B80F}"/>
                  </a:ext>
                </a:extLst>
              </p14:cNvPr>
              <p14:cNvContentPartPr/>
              <p14:nvPr/>
            </p14:nvContentPartPr>
            <p14:xfrm>
              <a:off x="5949420" y="5957430"/>
              <a:ext cx="1103400" cy="9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C7E30A-9F22-AFBB-6411-0818D324B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5780" y="5849430"/>
                <a:ext cx="1211040" cy="3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3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5D9D-936C-E802-A0A1-6A95B763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997BE-0F7E-031E-7741-F1F4FE08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4B633-8FDB-B7B3-CD17-39145170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971550"/>
            <a:ext cx="5219700" cy="491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D805D-CE40-A94C-0999-A882AD5F1BDA}"/>
              </a:ext>
            </a:extLst>
          </p:cNvPr>
          <p:cNvSpPr txBox="1"/>
          <p:nvPr/>
        </p:nvSpPr>
        <p:spPr>
          <a:xfrm>
            <a:off x="5367986" y="6021387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[2] </a:t>
            </a:r>
          </a:p>
        </p:txBody>
      </p:sp>
    </p:spTree>
    <p:extLst>
      <p:ext uri="{BB962C8B-B14F-4D97-AF65-F5344CB8AC3E}">
        <p14:creationId xmlns:p14="http://schemas.microsoft.com/office/powerpoint/2010/main" val="147366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E2373087-1A59-381A-33E8-629D8F86D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93096" cy="26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30" name="Picture 6" descr="Spectrum | Definition, Examples, &amp; Facts | Britannica">
            <a:extLst>
              <a:ext uri="{FF2B5EF4-FFF2-40B4-BE49-F238E27FC236}">
                <a16:creationId xmlns:a16="http://schemas.microsoft.com/office/drawing/2014/main" id="{A5830F3D-3838-1E04-3BA0-4E34D6E2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4025900"/>
            <a:ext cx="6096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8D3D8-F246-D0F6-4E47-02EEF39EF290}"/>
              </a:ext>
            </a:extLst>
          </p:cNvPr>
          <p:cNvSpPr txBox="1"/>
          <p:nvPr/>
        </p:nvSpPr>
        <p:spPr>
          <a:xfrm>
            <a:off x="6491589" y="2400300"/>
            <a:ext cx="540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colors = seven-note muical scale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mixing = finding barycenter of “color circles”</a:t>
            </a:r>
          </a:p>
        </p:txBody>
      </p:sp>
      <p:pic>
        <p:nvPicPr>
          <p:cNvPr id="22" name="Picture 21" descr="A circle with a color wheel&#10;&#10;AI-generated content may be incorrect.">
            <a:extLst>
              <a:ext uri="{FF2B5EF4-FFF2-40B4-BE49-F238E27FC236}">
                <a16:creationId xmlns:a16="http://schemas.microsoft.com/office/drawing/2014/main" id="{59C98283-259F-DA6B-E931-4D19C879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457200"/>
            <a:ext cx="3441700" cy="344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EFECA-BE25-BD8A-491E-B9EE54A9F5A6}"/>
              </a:ext>
            </a:extLst>
          </p:cNvPr>
          <p:cNvSpPr txBox="1"/>
          <p:nvPr/>
        </p:nvSpPr>
        <p:spPr>
          <a:xfrm>
            <a:off x="2698831" y="6216134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ource: [3]</a:t>
            </a:r>
          </a:p>
        </p:txBody>
      </p:sp>
    </p:spTree>
    <p:extLst>
      <p:ext uri="{BB962C8B-B14F-4D97-AF65-F5344CB8AC3E}">
        <p14:creationId xmlns:p14="http://schemas.microsoft.com/office/powerpoint/2010/main" val="31366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CEAA56-6621-4521-7672-AA195F8C6C9A}"/>
              </a:ext>
            </a:extLst>
          </p:cNvPr>
          <p:cNvSpPr txBox="1"/>
          <p:nvPr/>
        </p:nvSpPr>
        <p:spPr>
          <a:xfrm>
            <a:off x="7092952" y="2551837"/>
            <a:ext cx="4621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solid physics &amp; biological support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Purple (violet) does not exist in the spectrum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approximation of color mixing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system? Brightness?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 descr="Spectrum | Definition, Examples, &amp; Facts | Britannica">
            <a:extLst>
              <a:ext uri="{FF2B5EF4-FFF2-40B4-BE49-F238E27FC236}">
                <a16:creationId xmlns:a16="http://schemas.microsoft.com/office/drawing/2014/main" id="{691317EC-952F-AFF4-C831-B2787560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4025900"/>
            <a:ext cx="6096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ircle with a color wheel&#10;&#10;AI-generated content may be incorrect.">
            <a:extLst>
              <a:ext uri="{FF2B5EF4-FFF2-40B4-BE49-F238E27FC236}">
                <a16:creationId xmlns:a16="http://schemas.microsoft.com/office/drawing/2014/main" id="{48438669-8F03-ED03-0710-FC845CD0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457200"/>
            <a:ext cx="3441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3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5126-6F0A-C9CB-A053-BD7DB51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Slightly Advance: Helmholtz’s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EC20-8BC3-391B-D1D9-682E71D5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22268-A6F6-D26F-FB0A-69E7FF73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62" y="1962150"/>
            <a:ext cx="3380076" cy="42650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87EF7B-0615-04B9-255B-FADED36B49FB}"/>
                  </a:ext>
                </a:extLst>
              </p14:cNvPr>
              <p14:cNvContentPartPr/>
              <p14:nvPr/>
            </p14:nvContentPartPr>
            <p14:xfrm>
              <a:off x="5756793" y="5165113"/>
              <a:ext cx="742320" cy="8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87EF7B-0615-04B9-255B-FADED36B4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793" y="5057473"/>
                <a:ext cx="8499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117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253</Words>
  <Application>Microsoft Macintosh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Colorimetry and its application in image denoising </vt:lpstr>
      <vt:lpstr>PowerPoint Presentation</vt:lpstr>
      <vt:lpstr>PowerPoint Presentation</vt:lpstr>
      <vt:lpstr>PowerPoint Presentation</vt:lpstr>
      <vt:lpstr>Early Color model: Newton’s Idea</vt:lpstr>
      <vt:lpstr>PowerPoint Presentation</vt:lpstr>
      <vt:lpstr>PowerPoint Presentation</vt:lpstr>
      <vt:lpstr>PowerPoint Presentation</vt:lpstr>
      <vt:lpstr>Slightly Advance: Helmholtz’s Model</vt:lpstr>
      <vt:lpstr>Cone Cells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Lu</dc:creator>
  <cp:lastModifiedBy>Bill Lu</cp:lastModifiedBy>
  <cp:revision>5</cp:revision>
  <dcterms:created xsi:type="dcterms:W3CDTF">2025-11-26T00:13:20Z</dcterms:created>
  <dcterms:modified xsi:type="dcterms:W3CDTF">2025-12-01T06:52:08Z</dcterms:modified>
</cp:coreProperties>
</file>